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Greeks colonized here in order to use it as a trading post because of its proximity to the bay of naples. Rome later gained control of it for the same reasons but it was mainly used as a vacation area for wealthy romans. It contained apporximately 5000 citizens but its estimated that only 300 were killed. pyroclastic flow is a rapid rerelease of volcanic matter.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herculeans had at least a day warning to evacuate and many did. THose left behind are were mostly slaves that were tasked with moving valuable art to safety. Fulminate shock- death by vaporization from the heat wave caused by.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Herculaneum was well preserved and gave us many finds that help us understand the roman-greek culture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actually a replica museum of the villa in california, built and funded by J. Paul getty.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bronze statues tend to be preserved the best since bronzes melting point range is from 800-1000 dC. The pyroclastic flow most likely only improved the statues instead of destroy them. Where the marble athena has deteriorated some what.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These are some papyri that were recovered, and notice how the one in the center is carbonized. Most of the scrolls were readable under xray but some are still being worked with in order to retrieve the text written on them.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bodies during the pyroclastic blast were vaporized leaving nothing but bone. The ash afterward helped preserve the bone but as soon as the bodies were exposed to air the began to oxidized and deteriorate. Archeologists casted the bones and replaced them in order to keep the site as untouched as possible. Chemical analysis was done on the bones and it showed the diets, the amount of births a female would have, and lead poisoning from the lead pipes used to draw water into the city.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lt2"/>
                </a:solidFill>
              </a:defRPr>
            </a:lvl1pPr>
            <a:lvl2pPr lvl="1" algn="r">
              <a:spcBef>
                <a:spcPts val="0"/>
              </a:spcBef>
              <a:buNone/>
              <a:defRPr sz="1000">
                <a:solidFill>
                  <a:schemeClr val="lt2"/>
                </a:solidFill>
              </a:defRPr>
            </a:lvl2pPr>
            <a:lvl3pPr lvl="2" algn="r">
              <a:spcBef>
                <a:spcPts val="0"/>
              </a:spcBef>
              <a:buNone/>
              <a:defRPr sz="1000">
                <a:solidFill>
                  <a:schemeClr val="lt2"/>
                </a:solidFill>
              </a:defRPr>
            </a:lvl3pPr>
            <a:lvl4pPr lvl="3" algn="r">
              <a:spcBef>
                <a:spcPts val="0"/>
              </a:spcBef>
              <a:buNone/>
              <a:defRPr sz="1000">
                <a:solidFill>
                  <a:schemeClr val="lt2"/>
                </a:solidFill>
              </a:defRPr>
            </a:lvl4pPr>
            <a:lvl5pPr lvl="4" algn="r">
              <a:spcBef>
                <a:spcPts val="0"/>
              </a:spcBef>
              <a:buNone/>
              <a:defRPr sz="1000">
                <a:solidFill>
                  <a:schemeClr val="lt2"/>
                </a:solidFill>
              </a:defRPr>
            </a:lvl5pPr>
            <a:lvl6pPr lvl="5" algn="r">
              <a:spcBef>
                <a:spcPts val="0"/>
              </a:spcBef>
              <a:buNone/>
              <a:defRPr sz="1000">
                <a:solidFill>
                  <a:schemeClr val="lt2"/>
                </a:solidFill>
              </a:defRPr>
            </a:lvl6pPr>
            <a:lvl7pPr lvl="6" algn="r">
              <a:spcBef>
                <a:spcPts val="0"/>
              </a:spcBef>
              <a:buNone/>
              <a:defRPr sz="1000">
                <a:solidFill>
                  <a:schemeClr val="lt2"/>
                </a:solidFill>
              </a:defRPr>
            </a:lvl7pPr>
            <a:lvl8pPr lvl="7" algn="r">
              <a:spcBef>
                <a:spcPts val="0"/>
              </a:spcBef>
              <a:buNone/>
              <a:defRPr sz="1000">
                <a:solidFill>
                  <a:schemeClr val="lt2"/>
                </a:solidFill>
              </a:defRPr>
            </a:lvl8pPr>
            <a:lvl9pPr lvl="8" algn="r">
              <a:spcBef>
                <a:spcPts val="0"/>
              </a:spcBef>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wikipedia.org/w/index.php?title=Herculaneum&amp;oldid=826168340" TargetMode="External"/><Relationship Id="rId4" Type="http://schemas.openxmlformats.org/officeDocument/2006/relationships/hyperlink" Target="https://en.wikipedia.org/w/index.php?title=Herculaneum&amp;oldid=826168340" TargetMode="External"/><Relationship Id="rId11" Type="http://schemas.openxmlformats.org/officeDocument/2006/relationships/hyperlink" Target="https://en.wikipedia.org/w/index.php?title=Villa_of_the_Papyri&amp;oldid=820696504" TargetMode="External"/><Relationship Id="rId10" Type="http://schemas.openxmlformats.org/officeDocument/2006/relationships/hyperlink" Target="http://www.amalficoastdrivers.com/herculaneum.asp" TargetMode="External"/><Relationship Id="rId12" Type="http://schemas.openxmlformats.org/officeDocument/2006/relationships/hyperlink" Target="https://en.wikipedia.org/w/index.php?title=Villa_of_the_Papyri&amp;oldid=820696504" TargetMode="External"/><Relationship Id="rId9" Type="http://schemas.openxmlformats.org/officeDocument/2006/relationships/hyperlink" Target="http://www.amalficoastdrivers.com/herculaneum.asp" TargetMode="External"/><Relationship Id="rId5" Type="http://schemas.openxmlformats.org/officeDocument/2006/relationships/hyperlink" Target="http://www.oxfordbibliographies.com/view/document/obo-9780195389661/obo-9780195389661-0076.xml" TargetMode="External"/><Relationship Id="rId6" Type="http://schemas.openxmlformats.org/officeDocument/2006/relationships/hyperlink" Target="http://www.oxfordbibliographies.com/view/document/obo-9780195389661/obo-9780195389661-0076.xml" TargetMode="External"/><Relationship Id="rId7" Type="http://schemas.openxmlformats.org/officeDocument/2006/relationships/hyperlink" Target="http://www.schools1.cic.ames.cam.ac.uk/pdfs/herculaneum.pdf" TargetMode="External"/><Relationship Id="rId8" Type="http://schemas.openxmlformats.org/officeDocument/2006/relationships/hyperlink" Target="http://www.schools1.cic.ames.cam.ac.uk/pdfs/herculaneum.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186125"/>
            <a:ext cx="8520600" cy="721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Herculaneum</a:t>
            </a:r>
            <a:endParaRPr u="sng">
              <a:latin typeface="Georgia"/>
              <a:ea typeface="Georgia"/>
              <a:cs typeface="Georgia"/>
              <a:sym typeface="Georgia"/>
            </a:endParaRPr>
          </a:p>
        </p:txBody>
      </p:sp>
      <p:sp>
        <p:nvSpPr>
          <p:cNvPr id="55" name="Shape 55"/>
          <p:cNvSpPr txBox="1"/>
          <p:nvPr>
            <p:ph idx="1" type="subTitle"/>
          </p:nvPr>
        </p:nvSpPr>
        <p:spPr>
          <a:xfrm>
            <a:off x="118825" y="4274300"/>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Joshua Friedland</a:t>
            </a:r>
            <a:endParaRPr>
              <a:latin typeface="Georgia"/>
              <a:ea typeface="Georgia"/>
              <a:cs typeface="Georgia"/>
              <a:sym typeface="Georgia"/>
            </a:endParaRPr>
          </a:p>
        </p:txBody>
      </p:sp>
      <p:pic>
        <p:nvPicPr>
          <p:cNvPr id="56" name="Shape 56"/>
          <p:cNvPicPr preferRelativeResize="0"/>
          <p:nvPr/>
        </p:nvPicPr>
        <p:blipFill>
          <a:blip r:embed="rId3">
            <a:alphaModFix/>
          </a:blip>
          <a:stretch>
            <a:fillRect/>
          </a:stretch>
        </p:blipFill>
        <p:spPr>
          <a:xfrm>
            <a:off x="1474825" y="792700"/>
            <a:ext cx="6194350" cy="348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u="sng">
                <a:latin typeface="Georgia"/>
                <a:ea typeface="Georgia"/>
                <a:cs typeface="Georgia"/>
                <a:sym typeface="Georgia"/>
              </a:rPr>
              <a:t>Works Cited</a:t>
            </a:r>
            <a:endParaRPr u="sng">
              <a:latin typeface="Georgia"/>
              <a:ea typeface="Georgia"/>
              <a:cs typeface="Georgia"/>
              <a:sym typeface="Georgia"/>
            </a:endParaRPr>
          </a:p>
        </p:txBody>
      </p:sp>
      <p:sp>
        <p:nvSpPr>
          <p:cNvPr id="119" name="Shape 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79400" rtl="0">
              <a:lnSpc>
                <a:spcPct val="135000"/>
              </a:lnSpc>
              <a:spcBef>
                <a:spcPts val="0"/>
              </a:spcBef>
              <a:spcAft>
                <a:spcPts val="0"/>
              </a:spcAft>
              <a:buNone/>
            </a:pPr>
            <a:r>
              <a:rPr b="1" lang="en" sz="1400">
                <a:solidFill>
                  <a:srgbClr val="F3F3F3"/>
                </a:solidFill>
                <a:latin typeface="Georgia"/>
                <a:ea typeface="Georgia"/>
                <a:cs typeface="Georgia"/>
                <a:sym typeface="Georgia"/>
              </a:rPr>
              <a:t>“Herculaneum.” </a:t>
            </a:r>
            <a:r>
              <a:rPr b="1" i="1" lang="en" sz="1400">
                <a:solidFill>
                  <a:srgbClr val="F3F3F3"/>
                </a:solidFill>
                <a:latin typeface="Georgia"/>
                <a:ea typeface="Georgia"/>
                <a:cs typeface="Georgia"/>
                <a:sym typeface="Georgia"/>
              </a:rPr>
              <a:t>Wikipedia</a:t>
            </a:r>
            <a:r>
              <a:rPr b="1" lang="en" sz="1400">
                <a:solidFill>
                  <a:srgbClr val="F3F3F3"/>
                </a:solidFill>
                <a:latin typeface="Georgia"/>
                <a:ea typeface="Georgia"/>
                <a:cs typeface="Georgia"/>
                <a:sym typeface="Georgia"/>
              </a:rPr>
              <a:t>, February 17, 2018.</a:t>
            </a:r>
            <a:r>
              <a:rPr b="1" lang="en" sz="1400">
                <a:solidFill>
                  <a:srgbClr val="F3F3F3"/>
                </a:solidFill>
                <a:uFill>
                  <a:noFill/>
                </a:uFill>
                <a:latin typeface="Georgia"/>
                <a:ea typeface="Georgia"/>
                <a:cs typeface="Georgia"/>
                <a:sym typeface="Georgia"/>
                <a:hlinkClick r:id="rId3"/>
              </a:rPr>
              <a:t> </a:t>
            </a:r>
            <a:r>
              <a:rPr b="1" lang="en" sz="1400" u="sng">
                <a:solidFill>
                  <a:srgbClr val="F3F3F3"/>
                </a:solidFill>
                <a:latin typeface="Georgia"/>
                <a:ea typeface="Georgia"/>
                <a:cs typeface="Georgia"/>
                <a:sym typeface="Georgia"/>
                <a:hlinkClick r:id="rId4"/>
              </a:rPr>
              <a:t>https://en.wikipedia.org/w/index.php?title=Herculaneum&amp;oldid=826168340</a:t>
            </a:r>
            <a:r>
              <a:rPr b="1" lang="en" sz="1400">
                <a:solidFill>
                  <a:srgbClr val="F3F3F3"/>
                </a:solidFill>
                <a:latin typeface="Georgia"/>
                <a:ea typeface="Georgia"/>
                <a:cs typeface="Georgia"/>
                <a:sym typeface="Georgia"/>
              </a:rPr>
              <a:t>.</a:t>
            </a:r>
            <a:endParaRPr b="1" sz="1400">
              <a:solidFill>
                <a:srgbClr val="F3F3F3"/>
              </a:solidFill>
              <a:latin typeface="Georgia"/>
              <a:ea typeface="Georgia"/>
              <a:cs typeface="Georgia"/>
              <a:sym typeface="Georgia"/>
            </a:endParaRPr>
          </a:p>
          <a:p>
            <a:pPr indent="-279400" lvl="0" marL="279400" rtl="0">
              <a:lnSpc>
                <a:spcPct val="135000"/>
              </a:lnSpc>
              <a:spcBef>
                <a:spcPts val="0"/>
              </a:spcBef>
              <a:spcAft>
                <a:spcPts val="0"/>
              </a:spcAft>
              <a:buNone/>
            </a:pPr>
            <a:r>
              <a:rPr b="1" lang="en" sz="1400">
                <a:solidFill>
                  <a:srgbClr val="F3F3F3"/>
                </a:solidFill>
                <a:latin typeface="Georgia"/>
                <a:ea typeface="Georgia"/>
                <a:cs typeface="Georgia"/>
                <a:sym typeface="Georgia"/>
              </a:rPr>
              <a:t>“Herculaneum (Modern Ercolano) - Classics - Oxford Bibliographies - Obo.” Accessed February 20, 2018.</a:t>
            </a:r>
            <a:r>
              <a:rPr b="1" lang="en" sz="1400">
                <a:solidFill>
                  <a:srgbClr val="F3F3F3"/>
                </a:solidFill>
                <a:uFill>
                  <a:noFill/>
                </a:uFill>
                <a:latin typeface="Georgia"/>
                <a:ea typeface="Georgia"/>
                <a:cs typeface="Georgia"/>
                <a:sym typeface="Georgia"/>
                <a:hlinkClick r:id="rId5"/>
              </a:rPr>
              <a:t> </a:t>
            </a:r>
            <a:r>
              <a:rPr b="1" lang="en" sz="1400" u="sng">
                <a:solidFill>
                  <a:srgbClr val="F3F3F3"/>
                </a:solidFill>
                <a:latin typeface="Georgia"/>
                <a:ea typeface="Georgia"/>
                <a:cs typeface="Georgia"/>
                <a:sym typeface="Georgia"/>
                <a:hlinkClick r:id="rId6"/>
              </a:rPr>
              <a:t>http://www.oxfordbibliographies.com/view/document/obo-9780195389661/obo-9780195389661-0076.xml</a:t>
            </a:r>
            <a:r>
              <a:rPr b="1" lang="en" sz="1400">
                <a:solidFill>
                  <a:srgbClr val="F3F3F3"/>
                </a:solidFill>
                <a:latin typeface="Georgia"/>
                <a:ea typeface="Georgia"/>
                <a:cs typeface="Georgia"/>
                <a:sym typeface="Georgia"/>
              </a:rPr>
              <a:t>.</a:t>
            </a:r>
            <a:endParaRPr b="1" sz="1400">
              <a:solidFill>
                <a:srgbClr val="F3F3F3"/>
              </a:solidFill>
              <a:latin typeface="Georgia"/>
              <a:ea typeface="Georgia"/>
              <a:cs typeface="Georgia"/>
              <a:sym typeface="Georgia"/>
            </a:endParaRPr>
          </a:p>
          <a:p>
            <a:pPr indent="-279400" lvl="0" marL="279400" rtl="0">
              <a:lnSpc>
                <a:spcPct val="135000"/>
              </a:lnSpc>
              <a:spcBef>
                <a:spcPts val="0"/>
              </a:spcBef>
              <a:spcAft>
                <a:spcPts val="0"/>
              </a:spcAft>
              <a:buNone/>
            </a:pPr>
            <a:r>
              <a:rPr b="1" lang="en" sz="1400">
                <a:solidFill>
                  <a:srgbClr val="F3F3F3"/>
                </a:solidFill>
                <a:latin typeface="Georgia"/>
                <a:ea typeface="Georgia"/>
                <a:cs typeface="Georgia"/>
                <a:sym typeface="Georgia"/>
              </a:rPr>
              <a:t>“Herculaneum.Pdf.” Accessed February 20, 2018.</a:t>
            </a:r>
            <a:r>
              <a:rPr b="1" lang="en" sz="1400">
                <a:solidFill>
                  <a:srgbClr val="F3F3F3"/>
                </a:solidFill>
                <a:uFill>
                  <a:noFill/>
                </a:uFill>
                <a:latin typeface="Georgia"/>
                <a:ea typeface="Georgia"/>
                <a:cs typeface="Georgia"/>
                <a:sym typeface="Georgia"/>
                <a:hlinkClick r:id="rId7"/>
              </a:rPr>
              <a:t> </a:t>
            </a:r>
            <a:r>
              <a:rPr b="1" lang="en" sz="1400" u="sng">
                <a:solidFill>
                  <a:srgbClr val="F3F3F3"/>
                </a:solidFill>
                <a:latin typeface="Georgia"/>
                <a:ea typeface="Georgia"/>
                <a:cs typeface="Georgia"/>
                <a:sym typeface="Georgia"/>
                <a:hlinkClick r:id="rId8"/>
              </a:rPr>
              <a:t>http://www.schools1.cic.ames.cam.ac.uk/pdfs/herculaneum.pdf</a:t>
            </a:r>
            <a:r>
              <a:rPr b="1" lang="en" sz="1400">
                <a:solidFill>
                  <a:srgbClr val="F3F3F3"/>
                </a:solidFill>
                <a:latin typeface="Georgia"/>
                <a:ea typeface="Georgia"/>
                <a:cs typeface="Georgia"/>
                <a:sym typeface="Georgia"/>
              </a:rPr>
              <a:t>.</a:t>
            </a:r>
            <a:endParaRPr b="1" sz="1400">
              <a:solidFill>
                <a:srgbClr val="F3F3F3"/>
              </a:solidFill>
              <a:latin typeface="Georgia"/>
              <a:ea typeface="Georgia"/>
              <a:cs typeface="Georgia"/>
              <a:sym typeface="Georgia"/>
            </a:endParaRPr>
          </a:p>
          <a:p>
            <a:pPr indent="-279400" lvl="0" marL="279400" rtl="0">
              <a:lnSpc>
                <a:spcPct val="135000"/>
              </a:lnSpc>
              <a:spcBef>
                <a:spcPts val="0"/>
              </a:spcBef>
              <a:spcAft>
                <a:spcPts val="0"/>
              </a:spcAft>
              <a:buNone/>
            </a:pPr>
            <a:r>
              <a:rPr b="1" lang="en" sz="1400">
                <a:solidFill>
                  <a:srgbClr val="F3F3F3"/>
                </a:solidFill>
                <a:latin typeface="Georgia"/>
                <a:ea typeface="Georgia"/>
                <a:cs typeface="Georgia"/>
                <a:sym typeface="Georgia"/>
              </a:rPr>
              <a:t>“History of Herculaneum - Resort &amp; Buildings.” Accessed February 20, 2018.</a:t>
            </a:r>
            <a:r>
              <a:rPr b="1" lang="en" sz="1400">
                <a:solidFill>
                  <a:srgbClr val="F3F3F3"/>
                </a:solidFill>
                <a:uFill>
                  <a:noFill/>
                </a:uFill>
                <a:latin typeface="Georgia"/>
                <a:ea typeface="Georgia"/>
                <a:cs typeface="Georgia"/>
                <a:sym typeface="Georgia"/>
                <a:hlinkClick r:id="rId9"/>
              </a:rPr>
              <a:t> </a:t>
            </a:r>
            <a:r>
              <a:rPr b="1" lang="en" sz="1400" u="sng">
                <a:solidFill>
                  <a:srgbClr val="F3F3F3"/>
                </a:solidFill>
                <a:latin typeface="Georgia"/>
                <a:ea typeface="Georgia"/>
                <a:cs typeface="Georgia"/>
                <a:sym typeface="Georgia"/>
                <a:hlinkClick r:id="rId10"/>
              </a:rPr>
              <a:t>http://www.amalficoastdrivers.com/herculaneum.asp</a:t>
            </a:r>
            <a:r>
              <a:rPr b="1" lang="en" sz="1400">
                <a:solidFill>
                  <a:srgbClr val="F3F3F3"/>
                </a:solidFill>
                <a:latin typeface="Georgia"/>
                <a:ea typeface="Georgia"/>
                <a:cs typeface="Georgia"/>
                <a:sym typeface="Georgia"/>
              </a:rPr>
              <a:t>.</a:t>
            </a:r>
            <a:endParaRPr b="1" sz="1400">
              <a:solidFill>
                <a:srgbClr val="F3F3F3"/>
              </a:solidFill>
              <a:latin typeface="Georgia"/>
              <a:ea typeface="Georgia"/>
              <a:cs typeface="Georgia"/>
              <a:sym typeface="Georgia"/>
            </a:endParaRPr>
          </a:p>
          <a:p>
            <a:pPr indent="-279400" lvl="0" marL="279400" rtl="0">
              <a:lnSpc>
                <a:spcPct val="135000"/>
              </a:lnSpc>
              <a:spcBef>
                <a:spcPts val="0"/>
              </a:spcBef>
              <a:spcAft>
                <a:spcPts val="0"/>
              </a:spcAft>
              <a:buNone/>
            </a:pPr>
            <a:r>
              <a:rPr b="1" lang="en" sz="1400">
                <a:solidFill>
                  <a:srgbClr val="F3F3F3"/>
                </a:solidFill>
                <a:latin typeface="Georgia"/>
                <a:ea typeface="Georgia"/>
                <a:cs typeface="Georgia"/>
                <a:sym typeface="Georgia"/>
              </a:rPr>
              <a:t>“Villa of the Papyri.” </a:t>
            </a:r>
            <a:r>
              <a:rPr b="1" i="1" lang="en" sz="1400">
                <a:solidFill>
                  <a:srgbClr val="F3F3F3"/>
                </a:solidFill>
                <a:latin typeface="Georgia"/>
                <a:ea typeface="Georgia"/>
                <a:cs typeface="Georgia"/>
                <a:sym typeface="Georgia"/>
              </a:rPr>
              <a:t>Wikipedia</a:t>
            </a:r>
            <a:r>
              <a:rPr b="1" lang="en" sz="1400">
                <a:solidFill>
                  <a:srgbClr val="F3F3F3"/>
                </a:solidFill>
                <a:latin typeface="Georgia"/>
                <a:ea typeface="Georgia"/>
                <a:cs typeface="Georgia"/>
                <a:sym typeface="Georgia"/>
              </a:rPr>
              <a:t>, January 16, 2018.</a:t>
            </a:r>
            <a:r>
              <a:rPr b="1" lang="en" sz="1400">
                <a:solidFill>
                  <a:srgbClr val="F3F3F3"/>
                </a:solidFill>
                <a:uFill>
                  <a:noFill/>
                </a:uFill>
                <a:latin typeface="Georgia"/>
                <a:ea typeface="Georgia"/>
                <a:cs typeface="Georgia"/>
                <a:sym typeface="Georgia"/>
                <a:hlinkClick r:id="rId11"/>
              </a:rPr>
              <a:t> </a:t>
            </a:r>
            <a:r>
              <a:rPr b="1" lang="en" sz="1400" u="sng">
                <a:solidFill>
                  <a:srgbClr val="F3F3F3"/>
                </a:solidFill>
                <a:latin typeface="Georgia"/>
                <a:ea typeface="Georgia"/>
                <a:cs typeface="Georgia"/>
                <a:sym typeface="Georgia"/>
                <a:hlinkClick r:id="rId12"/>
              </a:rPr>
              <a:t>https://en.wikipedia.org/w/index.php?title=Villa_of_the_Papyri&amp;oldid=820696504</a:t>
            </a:r>
            <a:r>
              <a:rPr b="1" lang="en" sz="1400">
                <a:solidFill>
                  <a:srgbClr val="F3F3F3"/>
                </a:solidFill>
                <a:latin typeface="Georgia"/>
                <a:ea typeface="Georgia"/>
                <a:cs typeface="Georgia"/>
                <a:sym typeface="Georgia"/>
              </a:rPr>
              <a:t>.</a:t>
            </a:r>
            <a:endParaRPr b="1" sz="1400">
              <a:solidFill>
                <a:srgbClr val="F3F3F3"/>
              </a:solidFill>
              <a:latin typeface="Georgia"/>
              <a:ea typeface="Georgia"/>
              <a:cs typeface="Georgia"/>
              <a:sym typeface="Georgia"/>
            </a:endParaRPr>
          </a:p>
          <a:p>
            <a:pPr indent="0" lvl="0" marL="0">
              <a:spcBef>
                <a:spcPts val="0"/>
              </a:spcBef>
              <a:spcAft>
                <a:spcPts val="1600"/>
              </a:spcAft>
              <a:buNone/>
            </a:pPr>
            <a:r>
              <a:t/>
            </a:r>
            <a:endParaRPr>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ctrTitle"/>
          </p:nvPr>
        </p:nvSpPr>
        <p:spPr>
          <a:xfrm>
            <a:off x="311700" y="331775"/>
            <a:ext cx="8520600" cy="1014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A Brief History</a:t>
            </a:r>
            <a:endParaRPr u="sng">
              <a:latin typeface="Georgia"/>
              <a:ea typeface="Georgia"/>
              <a:cs typeface="Georgia"/>
              <a:sym typeface="Georgia"/>
            </a:endParaRPr>
          </a:p>
        </p:txBody>
      </p:sp>
      <p:sp>
        <p:nvSpPr>
          <p:cNvPr id="62" name="Shape 62"/>
          <p:cNvSpPr txBox="1"/>
          <p:nvPr>
            <p:ph idx="1" type="subTitle"/>
          </p:nvPr>
        </p:nvSpPr>
        <p:spPr>
          <a:xfrm>
            <a:off x="311700" y="1565475"/>
            <a:ext cx="8520600" cy="3497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Mythologically Founded By Heracles.</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More likely founded by Samnites in the late 6th century B.C.E.</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Greeks started to occupy it soon after naming it Heraklion.</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Became a Roman </a:t>
            </a:r>
            <a:r>
              <a:rPr lang="en" sz="2400">
                <a:solidFill>
                  <a:srgbClr val="EFEFEF"/>
                </a:solidFill>
                <a:latin typeface="Georgia"/>
                <a:ea typeface="Georgia"/>
                <a:cs typeface="Georgia"/>
                <a:sym typeface="Georgia"/>
              </a:rPr>
              <a:t>municipium</a:t>
            </a:r>
            <a:r>
              <a:rPr lang="en" sz="2400">
                <a:solidFill>
                  <a:srgbClr val="EFEFEF"/>
                </a:solidFill>
                <a:latin typeface="Georgia"/>
                <a:ea typeface="Georgia"/>
                <a:cs typeface="Georgia"/>
                <a:sym typeface="Georgia"/>
              </a:rPr>
              <a:t> in 89 B.C.E.</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Mainly used as a type of resort area.</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Contained approximately 500o roman citizens.</a:t>
            </a:r>
            <a:endParaRPr sz="2400">
              <a:solidFill>
                <a:srgbClr val="EFEFEF"/>
              </a:solidFill>
              <a:latin typeface="Georgia"/>
              <a:ea typeface="Georgia"/>
              <a:cs typeface="Georgia"/>
              <a:sym typeface="Georgia"/>
            </a:endParaRPr>
          </a:p>
          <a:p>
            <a:pPr indent="-381000" lvl="0" marL="457200" rtl="0" algn="l">
              <a:spcBef>
                <a:spcPts val="0"/>
              </a:spcBef>
              <a:spcAft>
                <a:spcPts val="0"/>
              </a:spcAft>
              <a:buClr>
                <a:srgbClr val="EFEFEF"/>
              </a:buClr>
              <a:buSzPts val="2400"/>
              <a:buFont typeface="Georgia"/>
              <a:buChar char="●"/>
            </a:pPr>
            <a:r>
              <a:rPr lang="en" sz="2400">
                <a:solidFill>
                  <a:srgbClr val="EFEFEF"/>
                </a:solidFill>
                <a:latin typeface="Georgia"/>
                <a:ea typeface="Georgia"/>
                <a:cs typeface="Georgia"/>
                <a:sym typeface="Georgia"/>
              </a:rPr>
              <a:t>Destroyed by Pyroclastic flow from Mt Vesuvius in 79 C.E.</a:t>
            </a:r>
            <a:endParaRPr sz="2400">
              <a:solidFill>
                <a:srgbClr val="EFEFEF"/>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11700" y="474550"/>
            <a:ext cx="8520600" cy="954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Excavation of Herculaneum</a:t>
            </a:r>
            <a:endParaRPr>
              <a:latin typeface="Georgia"/>
              <a:ea typeface="Georgia"/>
              <a:cs typeface="Georgia"/>
              <a:sym typeface="Georgia"/>
            </a:endParaRPr>
          </a:p>
        </p:txBody>
      </p:sp>
      <p:sp>
        <p:nvSpPr>
          <p:cNvPr id="68" name="Shape 68"/>
          <p:cNvSpPr txBox="1"/>
          <p:nvPr>
            <p:ph idx="1" type="subTitle"/>
          </p:nvPr>
        </p:nvSpPr>
        <p:spPr>
          <a:xfrm>
            <a:off x="793575" y="1698575"/>
            <a:ext cx="8038500" cy="308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Was the first of the Vesuvian sites to be excavated.</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First excavation began around 1709 funded by Prince d’Elbeuf.</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Major excavation began in 1738 by Rocque Joaquin de Alcubierre.</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Open air excavation started in 1828</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Excavations move very slowly due to:</a:t>
            </a:r>
            <a:endParaRPr sz="1800">
              <a:solidFill>
                <a:schemeClr val="dk1"/>
              </a:solidFill>
              <a:latin typeface="Georgia"/>
              <a:ea typeface="Georgia"/>
              <a:cs typeface="Georgia"/>
              <a:sym typeface="Georgia"/>
            </a:endParaRPr>
          </a:p>
          <a:p>
            <a:pPr indent="-342900" lvl="1" marL="9144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depth and type of material covering the site</a:t>
            </a:r>
            <a:endParaRPr sz="1800">
              <a:solidFill>
                <a:schemeClr val="dk1"/>
              </a:solidFill>
              <a:latin typeface="Georgia"/>
              <a:ea typeface="Georgia"/>
              <a:cs typeface="Georgia"/>
              <a:sym typeface="Georgia"/>
            </a:endParaRPr>
          </a:p>
          <a:p>
            <a:pPr indent="-342900" lvl="1" marL="9144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danger in working in this area</a:t>
            </a:r>
            <a:endParaRPr sz="1800">
              <a:solidFill>
                <a:schemeClr val="dk1"/>
              </a:solidFill>
              <a:latin typeface="Georgia"/>
              <a:ea typeface="Georgia"/>
              <a:cs typeface="Georgia"/>
              <a:sym typeface="Georgia"/>
            </a:endParaRPr>
          </a:p>
          <a:p>
            <a:pPr indent="-342900" lvl="1" marL="9144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general lack of interest in the site</a:t>
            </a:r>
            <a:endParaRPr sz="1800">
              <a:solidFill>
                <a:schemeClr val="dk1"/>
              </a:solidFill>
              <a:latin typeface="Georgia"/>
              <a:ea typeface="Georgia"/>
              <a:cs typeface="Georgia"/>
              <a:sym typeface="Georgia"/>
            </a:endParaRPr>
          </a:p>
          <a:p>
            <a:pPr indent="-342900" lvl="1" marL="91440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The fact that people still lived above the site </a:t>
            </a:r>
            <a:endParaRPr sz="1800">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ctrTitle"/>
          </p:nvPr>
        </p:nvSpPr>
        <p:spPr>
          <a:xfrm>
            <a:off x="311700" y="744575"/>
            <a:ext cx="8520600" cy="939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The Preservation of Herculaneum</a:t>
            </a:r>
            <a:endParaRPr u="sng">
              <a:latin typeface="Georgia"/>
              <a:ea typeface="Georgia"/>
              <a:cs typeface="Georgia"/>
              <a:sym typeface="Georgia"/>
            </a:endParaRPr>
          </a:p>
        </p:txBody>
      </p:sp>
      <p:sp>
        <p:nvSpPr>
          <p:cNvPr id="74" name="Shape 74"/>
          <p:cNvSpPr txBox="1"/>
          <p:nvPr>
            <p:ph idx="1" type="subTitle"/>
          </p:nvPr>
        </p:nvSpPr>
        <p:spPr>
          <a:xfrm>
            <a:off x="4702025" y="1836500"/>
            <a:ext cx="4263900" cy="297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Font typeface="Georgia"/>
              <a:buChar char="●"/>
            </a:pPr>
            <a:r>
              <a:rPr lang="en" sz="1400">
                <a:solidFill>
                  <a:srgbClr val="EFEFEF"/>
                </a:solidFill>
                <a:latin typeface="Georgia"/>
                <a:ea typeface="Georgia"/>
                <a:cs typeface="Georgia"/>
                <a:sym typeface="Georgia"/>
              </a:rPr>
              <a:t>The eruption of Mt Vesuvius Began in Aug 79 CE</a:t>
            </a:r>
            <a:endParaRPr sz="1400">
              <a:solidFill>
                <a:srgbClr val="EFEFEF"/>
              </a:solidFill>
              <a:latin typeface="Georgia"/>
              <a:ea typeface="Georgia"/>
              <a:cs typeface="Georgia"/>
              <a:sym typeface="Georgia"/>
            </a:endParaRPr>
          </a:p>
          <a:p>
            <a:pPr indent="-317500" lvl="0" marL="457200" rtl="0" algn="l">
              <a:spcBef>
                <a:spcPts val="0"/>
              </a:spcBef>
              <a:spcAft>
                <a:spcPts val="0"/>
              </a:spcAft>
              <a:buClr>
                <a:srgbClr val="EFEFEF"/>
              </a:buClr>
              <a:buSzPts val="1400"/>
              <a:buFont typeface="Georgia"/>
              <a:buChar char="●"/>
            </a:pPr>
            <a:r>
              <a:rPr lang="en" sz="1400">
                <a:solidFill>
                  <a:srgbClr val="EFEFEF"/>
                </a:solidFill>
                <a:latin typeface="Georgia"/>
                <a:ea typeface="Georgia"/>
                <a:cs typeface="Georgia"/>
                <a:sym typeface="Georgia"/>
              </a:rPr>
              <a:t>The first day volcanic ash billowed into the stratosphere where it was redirected by wind to Pompeii</a:t>
            </a:r>
            <a:endParaRPr sz="1400">
              <a:solidFill>
                <a:srgbClr val="EFEFEF"/>
              </a:solidFill>
              <a:latin typeface="Georgia"/>
              <a:ea typeface="Georgia"/>
              <a:cs typeface="Georgia"/>
              <a:sym typeface="Georgia"/>
            </a:endParaRPr>
          </a:p>
          <a:p>
            <a:pPr indent="-317500" lvl="0" marL="457200" rtl="0" algn="l">
              <a:spcBef>
                <a:spcPts val="0"/>
              </a:spcBef>
              <a:spcAft>
                <a:spcPts val="0"/>
              </a:spcAft>
              <a:buClr>
                <a:srgbClr val="EFEFEF"/>
              </a:buClr>
              <a:buSzPts val="1400"/>
              <a:buFont typeface="Georgia"/>
              <a:buChar char="●"/>
            </a:pPr>
            <a:r>
              <a:rPr lang="en" sz="1400">
                <a:solidFill>
                  <a:srgbClr val="EFEFEF"/>
                </a:solidFill>
                <a:latin typeface="Georgia"/>
                <a:ea typeface="Georgia"/>
                <a:cs typeface="Georgia"/>
                <a:sym typeface="Georgia"/>
              </a:rPr>
              <a:t>Around the second day of the eruption the remaining ash </a:t>
            </a:r>
            <a:r>
              <a:rPr lang="en" sz="1400">
                <a:solidFill>
                  <a:srgbClr val="EFEFEF"/>
                </a:solidFill>
                <a:latin typeface="Georgia"/>
                <a:ea typeface="Georgia"/>
                <a:cs typeface="Georgia"/>
                <a:sym typeface="Georgia"/>
              </a:rPr>
              <a:t>collapsed</a:t>
            </a:r>
            <a:r>
              <a:rPr lang="en" sz="1400">
                <a:solidFill>
                  <a:srgbClr val="EFEFEF"/>
                </a:solidFill>
                <a:latin typeface="Georgia"/>
                <a:ea typeface="Georgia"/>
                <a:cs typeface="Georgia"/>
                <a:sym typeface="Georgia"/>
              </a:rPr>
              <a:t> into the volcano causing pyroclastic material to engulf the city.</a:t>
            </a:r>
            <a:endParaRPr sz="1400">
              <a:solidFill>
                <a:srgbClr val="EFEFEF"/>
              </a:solidFill>
              <a:latin typeface="Georgia"/>
              <a:ea typeface="Georgia"/>
              <a:cs typeface="Georgia"/>
              <a:sym typeface="Georgia"/>
            </a:endParaRPr>
          </a:p>
          <a:p>
            <a:pPr indent="-317500" lvl="0" marL="457200" rtl="0" algn="l">
              <a:spcBef>
                <a:spcPts val="0"/>
              </a:spcBef>
              <a:spcAft>
                <a:spcPts val="0"/>
              </a:spcAft>
              <a:buClr>
                <a:srgbClr val="EFEFEF"/>
              </a:buClr>
              <a:buSzPts val="1400"/>
              <a:buFont typeface="Georgia"/>
              <a:buChar char="●"/>
            </a:pPr>
            <a:r>
              <a:rPr lang="en" sz="1400">
                <a:solidFill>
                  <a:srgbClr val="EFEFEF"/>
                </a:solidFill>
                <a:latin typeface="Georgia"/>
                <a:ea typeface="Georgia"/>
                <a:cs typeface="Georgia"/>
                <a:sym typeface="Georgia"/>
              </a:rPr>
              <a:t>Those that were left behind were </a:t>
            </a:r>
            <a:r>
              <a:rPr lang="en" sz="1400">
                <a:solidFill>
                  <a:srgbClr val="EFEFEF"/>
                </a:solidFill>
                <a:latin typeface="Georgia"/>
                <a:ea typeface="Georgia"/>
                <a:cs typeface="Georgia"/>
                <a:sym typeface="Georgia"/>
              </a:rPr>
              <a:t>instantaneously</a:t>
            </a:r>
            <a:r>
              <a:rPr lang="en" sz="1400">
                <a:solidFill>
                  <a:srgbClr val="EFEFEF"/>
                </a:solidFill>
                <a:latin typeface="Georgia"/>
                <a:ea typeface="Georgia"/>
                <a:cs typeface="Georgia"/>
                <a:sym typeface="Georgia"/>
              </a:rPr>
              <a:t> killed through fulminate shock</a:t>
            </a:r>
            <a:endParaRPr sz="1400">
              <a:solidFill>
                <a:srgbClr val="EFEFEF"/>
              </a:solidFill>
              <a:latin typeface="Georgia"/>
              <a:ea typeface="Georgia"/>
              <a:cs typeface="Georgia"/>
              <a:sym typeface="Georgia"/>
            </a:endParaRPr>
          </a:p>
          <a:p>
            <a:pPr indent="-317500" lvl="0" marL="457200" rtl="0" algn="l">
              <a:spcBef>
                <a:spcPts val="0"/>
              </a:spcBef>
              <a:spcAft>
                <a:spcPts val="0"/>
              </a:spcAft>
              <a:buClr>
                <a:srgbClr val="EFEFEF"/>
              </a:buClr>
              <a:buSzPts val="1400"/>
              <a:buFont typeface="Georgia"/>
              <a:buChar char="●"/>
            </a:pPr>
            <a:r>
              <a:rPr lang="en" sz="1400">
                <a:solidFill>
                  <a:srgbClr val="EFEFEF"/>
                </a:solidFill>
                <a:latin typeface="Georgia"/>
                <a:ea typeface="Georgia"/>
                <a:cs typeface="Georgia"/>
                <a:sym typeface="Georgia"/>
              </a:rPr>
              <a:t>The way it flowed into the city helped preserve the city. </a:t>
            </a:r>
            <a:endParaRPr sz="1400">
              <a:solidFill>
                <a:srgbClr val="EFEFEF"/>
              </a:solidFill>
              <a:latin typeface="Georgia"/>
              <a:ea typeface="Georgia"/>
              <a:cs typeface="Georgia"/>
              <a:sym typeface="Georgia"/>
            </a:endParaRPr>
          </a:p>
        </p:txBody>
      </p:sp>
      <p:pic>
        <p:nvPicPr>
          <p:cNvPr id="75" name="Shape 75"/>
          <p:cNvPicPr preferRelativeResize="0"/>
          <p:nvPr/>
        </p:nvPicPr>
        <p:blipFill>
          <a:blip r:embed="rId3">
            <a:alphaModFix/>
          </a:blip>
          <a:stretch>
            <a:fillRect/>
          </a:stretch>
        </p:blipFill>
        <p:spPr>
          <a:xfrm>
            <a:off x="176750" y="1888950"/>
            <a:ext cx="4644600" cy="261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ctrTitle"/>
          </p:nvPr>
        </p:nvSpPr>
        <p:spPr>
          <a:xfrm>
            <a:off x="311700" y="381800"/>
            <a:ext cx="8520600" cy="9600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sz="4800" u="sng">
                <a:latin typeface="Georgia"/>
                <a:ea typeface="Georgia"/>
                <a:cs typeface="Georgia"/>
                <a:sym typeface="Georgia"/>
              </a:rPr>
              <a:t>Notable Finds in Herculaneum</a:t>
            </a:r>
            <a:endParaRPr sz="4800" u="sng">
              <a:latin typeface="Georgia"/>
              <a:ea typeface="Georgia"/>
              <a:cs typeface="Georgia"/>
              <a:sym typeface="Georgia"/>
            </a:endParaRPr>
          </a:p>
        </p:txBody>
      </p:sp>
      <p:pic>
        <p:nvPicPr>
          <p:cNvPr id="81" name="Shape 81"/>
          <p:cNvPicPr preferRelativeResize="0"/>
          <p:nvPr/>
        </p:nvPicPr>
        <p:blipFill>
          <a:blip r:embed="rId3">
            <a:alphaModFix/>
          </a:blip>
          <a:stretch>
            <a:fillRect/>
          </a:stretch>
        </p:blipFill>
        <p:spPr>
          <a:xfrm>
            <a:off x="200875" y="1341800"/>
            <a:ext cx="8742249" cy="349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375975" y="255950"/>
            <a:ext cx="8520600" cy="934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Villa of the Papyri</a:t>
            </a:r>
            <a:endParaRPr u="sng">
              <a:latin typeface="Georgia"/>
              <a:ea typeface="Georgia"/>
              <a:cs typeface="Georgia"/>
              <a:sym typeface="Georgia"/>
            </a:endParaRPr>
          </a:p>
        </p:txBody>
      </p:sp>
      <p:sp>
        <p:nvSpPr>
          <p:cNvPr id="87" name="Shape 87"/>
          <p:cNvSpPr txBox="1"/>
          <p:nvPr>
            <p:ph idx="1" type="subTitle"/>
          </p:nvPr>
        </p:nvSpPr>
        <p:spPr>
          <a:xfrm>
            <a:off x="5104925" y="1342850"/>
            <a:ext cx="3624600" cy="325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Font typeface="Georgia"/>
              <a:buChar char="●"/>
            </a:pPr>
            <a:r>
              <a:rPr b="1" lang="en" sz="1800">
                <a:solidFill>
                  <a:srgbClr val="EFEFEF"/>
                </a:solidFill>
                <a:latin typeface="Georgia"/>
                <a:ea typeface="Georgia"/>
                <a:cs typeface="Georgia"/>
                <a:sym typeface="Georgia"/>
              </a:rPr>
              <a:t>Most extravagant villa in Herculaneum</a:t>
            </a:r>
            <a:endParaRPr b="1" sz="1800">
              <a:solidFill>
                <a:srgbClr val="EFEFEF"/>
              </a:solidFill>
              <a:latin typeface="Georgia"/>
              <a:ea typeface="Georgia"/>
              <a:cs typeface="Georgia"/>
              <a:sym typeface="Georgia"/>
            </a:endParaRPr>
          </a:p>
          <a:p>
            <a:pPr indent="-342900" lvl="0" marL="457200" rtl="0" algn="l">
              <a:spcBef>
                <a:spcPts val="0"/>
              </a:spcBef>
              <a:spcAft>
                <a:spcPts val="0"/>
              </a:spcAft>
              <a:buClr>
                <a:srgbClr val="EFEFEF"/>
              </a:buClr>
              <a:buSzPts val="1800"/>
              <a:buFont typeface="Georgia"/>
              <a:buChar char="●"/>
            </a:pPr>
            <a:r>
              <a:rPr b="1" lang="en" sz="1800">
                <a:solidFill>
                  <a:srgbClr val="EFEFEF"/>
                </a:solidFill>
                <a:latin typeface="Georgia"/>
                <a:ea typeface="Georgia"/>
                <a:cs typeface="Georgia"/>
                <a:sym typeface="Georgia"/>
              </a:rPr>
              <a:t>Over 1800 preserved Greco-Roman Scrolls thought to be lost for over 2300 years</a:t>
            </a:r>
            <a:endParaRPr b="1" sz="1800">
              <a:solidFill>
                <a:srgbClr val="EFEFEF"/>
              </a:solidFill>
              <a:latin typeface="Georgia"/>
              <a:ea typeface="Georgia"/>
              <a:cs typeface="Georgia"/>
              <a:sym typeface="Georgia"/>
            </a:endParaRPr>
          </a:p>
          <a:p>
            <a:pPr indent="-342900" lvl="0" marL="457200" algn="l">
              <a:spcBef>
                <a:spcPts val="0"/>
              </a:spcBef>
              <a:spcAft>
                <a:spcPts val="0"/>
              </a:spcAft>
              <a:buClr>
                <a:srgbClr val="EFEFEF"/>
              </a:buClr>
              <a:buSzPts val="1800"/>
              <a:buFont typeface="Georgia"/>
              <a:buChar char="●"/>
            </a:pPr>
            <a:r>
              <a:rPr b="1" lang="en" sz="1800">
                <a:solidFill>
                  <a:srgbClr val="EFEFEF"/>
                </a:solidFill>
                <a:latin typeface="Georgia"/>
                <a:ea typeface="Georgia"/>
                <a:cs typeface="Georgia"/>
                <a:sym typeface="Georgia"/>
              </a:rPr>
              <a:t>Enormous amount of art found including bronze statues perfectly preserved</a:t>
            </a:r>
            <a:endParaRPr b="1" sz="1800">
              <a:solidFill>
                <a:srgbClr val="EFEFEF"/>
              </a:solidFill>
              <a:latin typeface="Georgia"/>
              <a:ea typeface="Georgia"/>
              <a:cs typeface="Georgia"/>
              <a:sym typeface="Georgia"/>
            </a:endParaRPr>
          </a:p>
        </p:txBody>
      </p:sp>
      <p:pic>
        <p:nvPicPr>
          <p:cNvPr id="88" name="Shape 88"/>
          <p:cNvPicPr preferRelativeResize="0"/>
          <p:nvPr/>
        </p:nvPicPr>
        <p:blipFill>
          <a:blip r:embed="rId3">
            <a:alphaModFix/>
          </a:blip>
          <a:stretch>
            <a:fillRect/>
          </a:stretch>
        </p:blipFill>
        <p:spPr>
          <a:xfrm>
            <a:off x="240600" y="1190450"/>
            <a:ext cx="4864334" cy="364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ctrTitle"/>
          </p:nvPr>
        </p:nvSpPr>
        <p:spPr>
          <a:xfrm>
            <a:off x="311700" y="628850"/>
            <a:ext cx="8520600" cy="458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A Few Works of Art</a:t>
            </a:r>
            <a:endParaRPr u="sng">
              <a:latin typeface="Georgia"/>
              <a:ea typeface="Georgia"/>
              <a:cs typeface="Georgia"/>
              <a:sym typeface="Georgia"/>
            </a:endParaRPr>
          </a:p>
        </p:txBody>
      </p:sp>
      <p:sp>
        <p:nvSpPr>
          <p:cNvPr id="94" name="Shape 94"/>
          <p:cNvSpPr txBox="1"/>
          <p:nvPr>
            <p:ph idx="1" type="subTitle"/>
          </p:nvPr>
        </p:nvSpPr>
        <p:spPr>
          <a:xfrm>
            <a:off x="221700" y="4017150"/>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latin typeface="Georgia"/>
                <a:ea typeface="Georgia"/>
                <a:cs typeface="Georgia"/>
                <a:sym typeface="Georgia"/>
              </a:rPr>
              <a:t>Busts and statues of the Gods</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From left to right:</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Artemis,Dionysus, Athena, Mercury/Hermes</a:t>
            </a:r>
            <a:endParaRPr sz="1800">
              <a:latin typeface="Georgia"/>
              <a:ea typeface="Georgia"/>
              <a:cs typeface="Georgia"/>
              <a:sym typeface="Georgia"/>
            </a:endParaRPr>
          </a:p>
        </p:txBody>
      </p:sp>
      <p:pic>
        <p:nvPicPr>
          <p:cNvPr id="95" name="Shape 95"/>
          <p:cNvPicPr preferRelativeResize="0"/>
          <p:nvPr/>
        </p:nvPicPr>
        <p:blipFill>
          <a:blip r:embed="rId3">
            <a:alphaModFix/>
          </a:blip>
          <a:stretch>
            <a:fillRect/>
          </a:stretch>
        </p:blipFill>
        <p:spPr>
          <a:xfrm>
            <a:off x="374300" y="1188500"/>
            <a:ext cx="1967986" cy="2624801"/>
          </a:xfrm>
          <a:prstGeom prst="rect">
            <a:avLst/>
          </a:prstGeom>
          <a:noFill/>
          <a:ln>
            <a:noFill/>
          </a:ln>
        </p:spPr>
      </p:pic>
      <p:pic>
        <p:nvPicPr>
          <p:cNvPr id="96" name="Shape 96"/>
          <p:cNvPicPr preferRelativeResize="0"/>
          <p:nvPr/>
        </p:nvPicPr>
        <p:blipFill>
          <a:blip r:embed="rId4">
            <a:alphaModFix/>
          </a:blip>
          <a:stretch>
            <a:fillRect/>
          </a:stretch>
        </p:blipFill>
        <p:spPr>
          <a:xfrm>
            <a:off x="2494686" y="1188500"/>
            <a:ext cx="1814902" cy="2624802"/>
          </a:xfrm>
          <a:prstGeom prst="rect">
            <a:avLst/>
          </a:prstGeom>
          <a:noFill/>
          <a:ln>
            <a:noFill/>
          </a:ln>
        </p:spPr>
      </p:pic>
      <p:pic>
        <p:nvPicPr>
          <p:cNvPr id="97" name="Shape 97"/>
          <p:cNvPicPr preferRelativeResize="0"/>
          <p:nvPr/>
        </p:nvPicPr>
        <p:blipFill>
          <a:blip r:embed="rId5">
            <a:alphaModFix/>
          </a:blip>
          <a:stretch>
            <a:fillRect/>
          </a:stretch>
        </p:blipFill>
        <p:spPr>
          <a:xfrm>
            <a:off x="4461999" y="1188497"/>
            <a:ext cx="1967976" cy="2624801"/>
          </a:xfrm>
          <a:prstGeom prst="rect">
            <a:avLst/>
          </a:prstGeom>
          <a:noFill/>
          <a:ln>
            <a:noFill/>
          </a:ln>
        </p:spPr>
      </p:pic>
      <p:pic>
        <p:nvPicPr>
          <p:cNvPr id="98" name="Shape 98"/>
          <p:cNvPicPr preferRelativeResize="0"/>
          <p:nvPr/>
        </p:nvPicPr>
        <p:blipFill>
          <a:blip r:embed="rId6">
            <a:alphaModFix/>
          </a:blip>
          <a:stretch>
            <a:fillRect/>
          </a:stretch>
        </p:blipFill>
        <p:spPr>
          <a:xfrm>
            <a:off x="6582375" y="1188500"/>
            <a:ext cx="2187337" cy="262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idx="1" type="subTitle"/>
          </p:nvPr>
        </p:nvSpPr>
        <p:spPr>
          <a:xfrm>
            <a:off x="144525" y="4405100"/>
            <a:ext cx="8520600" cy="53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Recovered papyri scrolls</a:t>
            </a:r>
            <a:endParaRPr>
              <a:latin typeface="Georgia"/>
              <a:ea typeface="Georgia"/>
              <a:cs typeface="Georgia"/>
              <a:sym typeface="Georgia"/>
            </a:endParaRPr>
          </a:p>
        </p:txBody>
      </p:sp>
      <p:pic>
        <p:nvPicPr>
          <p:cNvPr id="104" name="Shape 104"/>
          <p:cNvPicPr preferRelativeResize="0"/>
          <p:nvPr/>
        </p:nvPicPr>
        <p:blipFill>
          <a:blip r:embed="rId3">
            <a:alphaModFix/>
          </a:blip>
          <a:stretch>
            <a:fillRect/>
          </a:stretch>
        </p:blipFill>
        <p:spPr>
          <a:xfrm>
            <a:off x="1469848" y="166675"/>
            <a:ext cx="1579900" cy="3798775"/>
          </a:xfrm>
          <a:prstGeom prst="rect">
            <a:avLst/>
          </a:prstGeom>
          <a:noFill/>
          <a:ln>
            <a:noFill/>
          </a:ln>
        </p:spPr>
      </p:pic>
      <p:pic>
        <p:nvPicPr>
          <p:cNvPr id="105" name="Shape 105"/>
          <p:cNvPicPr preferRelativeResize="0"/>
          <p:nvPr/>
        </p:nvPicPr>
        <p:blipFill>
          <a:blip r:embed="rId4">
            <a:alphaModFix/>
          </a:blip>
          <a:stretch>
            <a:fillRect/>
          </a:stretch>
        </p:blipFill>
        <p:spPr>
          <a:xfrm>
            <a:off x="1469850" y="2926875"/>
            <a:ext cx="6204300" cy="1591775"/>
          </a:xfrm>
          <a:prstGeom prst="rect">
            <a:avLst/>
          </a:prstGeom>
          <a:noFill/>
          <a:ln>
            <a:noFill/>
          </a:ln>
        </p:spPr>
      </p:pic>
      <p:pic>
        <p:nvPicPr>
          <p:cNvPr id="106" name="Shape 106"/>
          <p:cNvPicPr preferRelativeResize="0"/>
          <p:nvPr/>
        </p:nvPicPr>
        <p:blipFill>
          <a:blip r:embed="rId5">
            <a:alphaModFix/>
          </a:blip>
          <a:stretch>
            <a:fillRect/>
          </a:stretch>
        </p:blipFill>
        <p:spPr>
          <a:xfrm>
            <a:off x="3049750" y="166663"/>
            <a:ext cx="4624400" cy="276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ctrTitle"/>
          </p:nvPr>
        </p:nvSpPr>
        <p:spPr>
          <a:xfrm>
            <a:off x="311700" y="-245550"/>
            <a:ext cx="8520600" cy="1551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u="sng">
                <a:latin typeface="Georgia"/>
                <a:ea typeface="Georgia"/>
                <a:cs typeface="Georgia"/>
                <a:sym typeface="Georgia"/>
              </a:rPr>
              <a:t>Skeletal Remains</a:t>
            </a:r>
            <a:endParaRPr u="sng">
              <a:latin typeface="Georgia"/>
              <a:ea typeface="Georgia"/>
              <a:cs typeface="Georgia"/>
              <a:sym typeface="Georgia"/>
            </a:endParaRPr>
          </a:p>
        </p:txBody>
      </p:sp>
      <p:sp>
        <p:nvSpPr>
          <p:cNvPr id="112" name="Shape 112"/>
          <p:cNvSpPr txBox="1"/>
          <p:nvPr>
            <p:ph idx="1" type="subTitle"/>
          </p:nvPr>
        </p:nvSpPr>
        <p:spPr>
          <a:xfrm>
            <a:off x="311700" y="3633575"/>
            <a:ext cx="8520600" cy="14145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Georgia"/>
              <a:buChar char="●"/>
            </a:pPr>
            <a:r>
              <a:rPr lang="en">
                <a:latin typeface="Georgia"/>
                <a:ea typeface="Georgia"/>
                <a:cs typeface="Georgia"/>
                <a:sym typeface="Georgia"/>
              </a:rPr>
              <a:t>Not very well preserved</a:t>
            </a:r>
            <a:endParaRPr>
              <a:latin typeface="Georgia"/>
              <a:ea typeface="Georgia"/>
              <a:cs typeface="Georgia"/>
              <a:sym typeface="Georgia"/>
            </a:endParaRPr>
          </a:p>
          <a:p>
            <a:pPr indent="-406400" lvl="0" marL="457200" algn="l">
              <a:spcBef>
                <a:spcPts val="0"/>
              </a:spcBef>
              <a:spcAft>
                <a:spcPts val="0"/>
              </a:spcAft>
              <a:buSzPts val="2800"/>
              <a:buFont typeface="Georgia"/>
              <a:buChar char="●"/>
            </a:pPr>
            <a:r>
              <a:rPr lang="en">
                <a:latin typeface="Georgia"/>
                <a:ea typeface="Georgia"/>
                <a:cs typeface="Georgia"/>
                <a:sym typeface="Georgia"/>
              </a:rPr>
              <a:t>Chemical analysis of the remains lead to insight of the day to day life of the inhabitants.</a:t>
            </a:r>
            <a:endParaRPr>
              <a:latin typeface="Georgia"/>
              <a:ea typeface="Georgia"/>
              <a:cs typeface="Georgia"/>
              <a:sym typeface="Georgia"/>
            </a:endParaRPr>
          </a:p>
        </p:txBody>
      </p:sp>
      <p:pic>
        <p:nvPicPr>
          <p:cNvPr id="113" name="Shape 113"/>
          <p:cNvPicPr preferRelativeResize="0"/>
          <p:nvPr/>
        </p:nvPicPr>
        <p:blipFill>
          <a:blip r:embed="rId3">
            <a:alphaModFix/>
          </a:blip>
          <a:stretch>
            <a:fillRect/>
          </a:stretch>
        </p:blipFill>
        <p:spPr>
          <a:xfrm>
            <a:off x="411428" y="1216150"/>
            <a:ext cx="8321150" cy="250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